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1" r:id="rId4"/>
    <p:sldId id="259" r:id="rId5"/>
    <p:sldId id="262" r:id="rId6"/>
    <p:sldId id="271" r:id="rId7"/>
    <p:sldId id="282" r:id="rId8"/>
    <p:sldId id="283" r:id="rId9"/>
    <p:sldId id="284" r:id="rId10"/>
    <p:sldId id="285" r:id="rId11"/>
    <p:sldId id="277" r:id="rId12"/>
    <p:sldId id="279" r:id="rId13"/>
    <p:sldId id="297" r:id="rId14"/>
    <p:sldId id="298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80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362201"/>
            <a:ext cx="51054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Chi-Square Goodness-of-Fit Test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3 at 6.0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5226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4724400"/>
            <a:ext cx="838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2895600"/>
            <a:ext cx="3429000" cy="36933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defaults. Click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4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0480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the Nonparametric Tests output.</a:t>
            </a:r>
          </a:p>
        </p:txBody>
      </p:sp>
      <p:pic>
        <p:nvPicPr>
          <p:cNvPr id="2" name="Picture 1" descr="Screen Shot 2013-08-23 at 6.1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20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3 at 6.14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33410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038600"/>
            <a:ext cx="88392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above </a:t>
            </a:r>
            <a:r>
              <a:rPr lang="en-US" dirty="0" smtClean="0"/>
              <a:t>summary table shows </a:t>
            </a:r>
            <a:r>
              <a:rPr lang="en-US" dirty="0"/>
              <a:t>that the </a:t>
            </a:r>
            <a:r>
              <a:rPr lang="en-US" dirty="0" smtClean="0"/>
              <a:t>nonparametric test is significant </a:t>
            </a:r>
            <a:r>
              <a:rPr lang="en-US" dirty="0"/>
              <a:t>since the </a:t>
            </a:r>
            <a:r>
              <a:rPr lang="en-US" dirty="0" smtClean="0"/>
              <a:t>significance </a:t>
            </a:r>
            <a:r>
              <a:rPr lang="en-US" dirty="0"/>
              <a:t>level </a:t>
            </a:r>
            <a:r>
              <a:rPr lang="en-US" dirty="0" smtClean="0"/>
              <a:t>&lt;= </a:t>
            </a:r>
            <a:r>
              <a:rPr lang="en-US" dirty="0"/>
              <a:t>.05 (the assumed </a:t>
            </a:r>
            <a:r>
              <a:rPr lang="en-US" i="1" dirty="0" err="1"/>
              <a:t>à</a:t>
            </a:r>
            <a:r>
              <a:rPr lang="en-US" i="1" dirty="0"/>
              <a:t> priori </a:t>
            </a:r>
            <a:r>
              <a:rPr lang="en-US" dirty="0"/>
              <a:t>significance level</a:t>
            </a:r>
            <a:r>
              <a:rPr lang="en-US" dirty="0" smtClean="0"/>
              <a:t>). Double-click the table in the SPSS output window to launch the Model Viewer.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280839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5 at 5.28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56135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733800"/>
            <a:ext cx="36576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Model Viewer displays statistical details using the One-Sample Test View. Select Categorical Field Information from the View: pop-up menu to view a simple bar chart.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Oval 7"/>
          <p:cNvSpPr/>
          <p:nvPr/>
        </p:nvSpPr>
        <p:spPr>
          <a:xfrm>
            <a:off x="4114800" y="5334000"/>
            <a:ext cx="25146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5 at 5.3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5821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280290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3 at 6.2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3" y="381000"/>
            <a:ext cx="9144000" cy="49500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4114800"/>
            <a:ext cx="48768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 to run the same test using Legacy Dialogs.  </a:t>
            </a:r>
          </a:p>
        </p:txBody>
      </p:sp>
    </p:spTree>
    <p:extLst>
      <p:ext uri="{BB962C8B-B14F-4D97-AF65-F5344CB8AC3E}">
        <p14:creationId xmlns:p14="http://schemas.microsoft.com/office/powerpoint/2010/main" val="121469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3 at 6.2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49649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752600"/>
            <a:ext cx="36576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Ethnicity to the Test Variable List: box. Note the All categories equal option (default) is selected for Expected Values. Click Options.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1371600"/>
            <a:ext cx="838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1295400"/>
            <a:ext cx="13716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2743200"/>
            <a:ext cx="16002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3 at 6.2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1" y="228600"/>
            <a:ext cx="9144000" cy="49621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752600"/>
            <a:ext cx="36576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Descriptive to generate descriptive statistics. Click Continue and then OK.</a:t>
            </a:r>
          </a:p>
        </p:txBody>
      </p:sp>
      <p:sp>
        <p:nvSpPr>
          <p:cNvPr id="6" name="Oval 5"/>
          <p:cNvSpPr/>
          <p:nvPr/>
        </p:nvSpPr>
        <p:spPr>
          <a:xfrm>
            <a:off x="1676400" y="2133600"/>
            <a:ext cx="9144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3124200"/>
            <a:ext cx="9144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4267200"/>
            <a:ext cx="6096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4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0480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the </a:t>
            </a:r>
            <a:r>
              <a:rPr lang="en-US" dirty="0" err="1" smtClean="0"/>
              <a:t>NPar</a:t>
            </a:r>
            <a:r>
              <a:rPr lang="en-US" dirty="0" smtClean="0"/>
              <a:t> Tests output.</a:t>
            </a:r>
          </a:p>
        </p:txBody>
      </p:sp>
      <p:pic>
        <p:nvPicPr>
          <p:cNvPr id="3" name="Picture 2" descr="Screen Shot 2013-08-23 at 6.3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8" y="533400"/>
            <a:ext cx="9144000" cy="21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8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3 at 6.3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" y="609600"/>
            <a:ext cx="9144000" cy="4373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1054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Descriptive statistics to include frequencies are displayed. Note the difference between Observed </a:t>
            </a:r>
            <a:r>
              <a:rPr lang="en-US" i="1" dirty="0" smtClean="0"/>
              <a:t>N</a:t>
            </a:r>
            <a:r>
              <a:rPr lang="en-US" dirty="0" smtClean="0"/>
              <a:t> and Expected </a:t>
            </a:r>
            <a:r>
              <a:rPr lang="en-US" i="1" dirty="0" smtClean="0"/>
              <a:t>N</a:t>
            </a:r>
            <a:r>
              <a:rPr lang="en-US" dirty="0" smtClean="0"/>
              <a:t> for each category of ethnicity.</a:t>
            </a:r>
          </a:p>
        </p:txBody>
      </p:sp>
    </p:spTree>
    <p:extLst>
      <p:ext uri="{BB962C8B-B14F-4D97-AF65-F5344CB8AC3E}">
        <p14:creationId xmlns:p14="http://schemas.microsoft.com/office/powerpoint/2010/main" val="297621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Chi-Square Goodness-of-Fit Test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chi-square goodness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-of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-fit test (also known as the one-sample chi-square test) is a nonparametric test specifically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designed for discrete distributions. It is an alternative to the Kolmogorov-Smirnov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or Shapiro-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 when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discrete distributions, such as the binomial and the Poisson, are used.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tests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hypothesis that a sample of data for one categorical variable with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categories comes from a population with a specific distribution (i.e., pattern).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Observed frequencies for each category are compared to expected frequencies computed based upon the tested distribution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If there are only two categories, one should consider using the binomial test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test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applied to continuous distributions only by binning them, that is, transforming them into discrete distributions.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pic>
        <p:nvPicPr>
          <p:cNvPr id="3" name="Picture 2" descr="Screen Shot 2013-08-23 at 6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400"/>
            <a:ext cx="9144000" cy="3403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4038600"/>
            <a:ext cx="8839200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above SPSS output shows that the </a:t>
            </a:r>
            <a:r>
              <a:rPr lang="en-US" dirty="0" smtClean="0"/>
              <a:t>test is significant </a:t>
            </a:r>
            <a:r>
              <a:rPr lang="en-US" dirty="0"/>
              <a:t>since the </a:t>
            </a:r>
            <a:r>
              <a:rPr lang="en-US" dirty="0" smtClean="0"/>
              <a:t>significance </a:t>
            </a:r>
            <a:r>
              <a:rPr lang="en-US" dirty="0"/>
              <a:t>level </a:t>
            </a:r>
            <a:r>
              <a:rPr lang="en-US" dirty="0" smtClean="0"/>
              <a:t>&lt;= </a:t>
            </a:r>
            <a:r>
              <a:rPr lang="en-US" dirty="0"/>
              <a:t>.05 (the assumed </a:t>
            </a:r>
            <a:r>
              <a:rPr lang="en-US" i="1" dirty="0" err="1"/>
              <a:t>à</a:t>
            </a:r>
            <a:r>
              <a:rPr lang="en-US" i="1" dirty="0"/>
              <a:t> priori </a:t>
            </a:r>
            <a:r>
              <a:rPr lang="en-US" dirty="0"/>
              <a:t>significance level</a:t>
            </a:r>
            <a:r>
              <a:rPr lang="en-US" dirty="0" smtClean="0"/>
              <a:t>)</a:t>
            </a:r>
            <a:r>
              <a:rPr lang="en-US" dirty="0"/>
              <a:t>. The </a:t>
            </a:r>
            <a:r>
              <a:rPr lang="en-US" dirty="0" smtClean="0"/>
              <a:t>footnote informs </a:t>
            </a:r>
            <a:r>
              <a:rPr lang="en-US" dirty="0"/>
              <a:t>us that there are no expected frequencies less than a count of 5, which means that we have not violated </a:t>
            </a:r>
            <a:r>
              <a:rPr lang="en-US" dirty="0" smtClean="0"/>
              <a:t>this assumption </a:t>
            </a:r>
            <a:r>
              <a:rPr lang="en-US" dirty="0"/>
              <a:t>of the chi-square goodness-of-fit test.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Npar</a:t>
            </a:r>
            <a:r>
              <a:rPr lang="en-US" dirty="0" smtClean="0"/>
              <a:t> test results and Nonparametric test results (previously run) are the same (as expected). Effect size is calculated using the following formula: effect size </a:t>
            </a:r>
            <a:r>
              <a:rPr lang="en-US" dirty="0"/>
              <a:t>= , </a:t>
            </a:r>
            <a:r>
              <a:rPr lang="en-US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  <a:r>
              <a:rPr lang="en-US" dirty="0" smtClean="0"/>
              <a:t>(Categories – 1) = 10.941/ 169*1 = .06.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4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3 at 8.5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475415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981200"/>
            <a:ext cx="6481084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 to create a bar chart that can be used as a figure in any research report. Alternatively, one can select Chart Builder.</a:t>
            </a:r>
          </a:p>
        </p:txBody>
      </p:sp>
    </p:spTree>
    <p:extLst>
      <p:ext uri="{BB962C8B-B14F-4D97-AF65-F5344CB8AC3E}">
        <p14:creationId xmlns:p14="http://schemas.microsoft.com/office/powerpoint/2010/main" val="254026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3 at 8.53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47312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362200"/>
            <a:ext cx="47244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Simple and Summaries for groups of cases. Click Define.</a:t>
            </a:r>
          </a:p>
        </p:txBody>
      </p:sp>
      <p:sp>
        <p:nvSpPr>
          <p:cNvPr id="6" name="Oval 5"/>
          <p:cNvSpPr/>
          <p:nvPr/>
        </p:nvSpPr>
        <p:spPr>
          <a:xfrm>
            <a:off x="2819400" y="4114800"/>
            <a:ext cx="9144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1447800"/>
            <a:ext cx="10668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3276600"/>
            <a:ext cx="2362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3 at 8.5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077500" cy="6096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362200"/>
            <a:ext cx="34290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% of cases (alternatively select </a:t>
            </a:r>
            <a:r>
              <a:rPr lang="en-US" i="1" dirty="0" smtClean="0"/>
              <a:t>N</a:t>
            </a:r>
            <a:r>
              <a:rPr lang="en-US" dirty="0" smtClean="0"/>
              <a:t> of cases). Enter Ethnicity in the </a:t>
            </a:r>
            <a:r>
              <a:rPr lang="en-US" b="1" dirty="0" err="1" smtClean="0"/>
              <a:t>Catergory</a:t>
            </a:r>
            <a:r>
              <a:rPr lang="en-US" b="1" dirty="0" smtClean="0"/>
              <a:t> Axis: </a:t>
            </a:r>
            <a:r>
              <a:rPr lang="en-US" dirty="0" smtClean="0"/>
              <a:t>box. Click OK.</a:t>
            </a:r>
          </a:p>
        </p:txBody>
      </p:sp>
      <p:sp>
        <p:nvSpPr>
          <p:cNvPr id="6" name="Oval 5"/>
          <p:cNvSpPr/>
          <p:nvPr/>
        </p:nvSpPr>
        <p:spPr>
          <a:xfrm>
            <a:off x="3733800" y="685800"/>
            <a:ext cx="12954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2286000"/>
            <a:ext cx="28194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867400"/>
            <a:ext cx="838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0480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the Graph output.</a:t>
            </a:r>
          </a:p>
        </p:txBody>
      </p:sp>
      <p:pic>
        <p:nvPicPr>
          <p:cNvPr id="2" name="Picture 1" descr="Screen Shot 2013-08-23 at 8.57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9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1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3 at 8.5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772400" cy="55791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819400"/>
            <a:ext cx="1752600" cy="286232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generates the requested bar chart. Note Percent is the Y-axis. If </a:t>
            </a:r>
            <a:r>
              <a:rPr lang="en-US" i="1" dirty="0" smtClean="0"/>
              <a:t>N</a:t>
            </a:r>
            <a:r>
              <a:rPr lang="en-US" dirty="0" smtClean="0"/>
              <a:t> of cases had been requested in the Define dialog, the Y-axis would be Count.</a:t>
            </a:r>
          </a:p>
        </p:txBody>
      </p:sp>
    </p:spTree>
    <p:extLst>
      <p:ext uri="{BB962C8B-B14F-4D97-AF65-F5344CB8AC3E}">
        <p14:creationId xmlns:p14="http://schemas.microsoft.com/office/powerpoint/2010/main" val="52259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57200"/>
            <a:ext cx="8458200" cy="1754327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Chi-Square Goodness-of-Fit Test Results Summary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H</a:t>
            </a:r>
            <a:r>
              <a:rPr lang="en-US" baseline="-25000" dirty="0" smtClean="0"/>
              <a:t>0</a:t>
            </a:r>
            <a:r>
              <a:rPr lang="en-US" dirty="0"/>
              <a:t>: There is no difference in the ethnicity of online college students (i.e., categories are equal)</a:t>
            </a:r>
            <a:r>
              <a:rPr lang="en-US" dirty="0" smtClean="0"/>
              <a:t>. </a:t>
            </a:r>
            <a:r>
              <a:rPr lang="en-US" dirty="0"/>
              <a:t>The test </a:t>
            </a:r>
            <a:r>
              <a:rPr lang="en-US" dirty="0" smtClean="0"/>
              <a:t>shows </a:t>
            </a:r>
            <a:r>
              <a:rPr lang="en-US" dirty="0"/>
              <a:t>a statistically significant difference in the ethnicity of online college students, χ</a:t>
            </a:r>
            <a:r>
              <a:rPr lang="en-US" baseline="30000" dirty="0"/>
              <a:t>2</a:t>
            </a:r>
            <a:r>
              <a:rPr lang="en-US" dirty="0"/>
              <a:t>(1, </a:t>
            </a:r>
            <a:r>
              <a:rPr lang="en-US" i="1" dirty="0"/>
              <a:t>N</a:t>
            </a:r>
            <a:r>
              <a:rPr lang="en-US" dirty="0"/>
              <a:t> = 169) = 10.94, </a:t>
            </a:r>
            <a:r>
              <a:rPr lang="en-US" i="1" dirty="0"/>
              <a:t>p</a:t>
            </a:r>
            <a:r>
              <a:rPr lang="en-US" dirty="0"/>
              <a:t> = .001. Consequently, there </a:t>
            </a:r>
            <a:r>
              <a:rPr lang="en-US" dirty="0" smtClean="0"/>
              <a:t>is </a:t>
            </a:r>
            <a:r>
              <a:rPr lang="en-US" dirty="0"/>
              <a:t>evidence to reject the null hypothesis. Effect size = .06.</a:t>
            </a:r>
          </a:p>
        </p:txBody>
      </p:sp>
    </p:spTree>
    <p:extLst>
      <p:ext uri="{BB962C8B-B14F-4D97-AF65-F5344CB8AC3E}">
        <p14:creationId xmlns:p14="http://schemas.microsoft.com/office/powerpoint/2010/main" val="73954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3 at 5.4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23"/>
            <a:ext cx="9144000" cy="55279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286000"/>
            <a:ext cx="40386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819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3 at 5.4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5297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886200"/>
            <a:ext cx="6481084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indicated. A second method, using Legacy Dialogs, can also be used.  </a:t>
            </a:r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3 at 5.5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5279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895600"/>
            <a:ext cx="3581400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Customize analysis then click the Fields tab.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8200" y="2971800"/>
            <a:ext cx="15240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838200"/>
            <a:ext cx="5334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3 at 5.55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384"/>
            <a:ext cx="9144000" cy="55331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914400"/>
            <a:ext cx="838201" cy="3048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1600200"/>
            <a:ext cx="1219200" cy="609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990600"/>
            <a:ext cx="3429000" cy="313932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i="1" dirty="0"/>
              <a:t>H</a:t>
            </a:r>
            <a:r>
              <a:rPr lang="en-US" baseline="-25000" dirty="0"/>
              <a:t>0</a:t>
            </a:r>
            <a:r>
              <a:rPr lang="en-US" dirty="0"/>
              <a:t>: There is no difference in the ethnicity of online college students (i.e., categories are equal)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Move variables so that only Ethnicity is in the </a:t>
            </a:r>
            <a:r>
              <a:rPr lang="en-US" b="1" dirty="0" smtClean="0"/>
              <a:t>Test Fields: </a:t>
            </a:r>
            <a:r>
              <a:rPr lang="en-US" dirty="0" smtClean="0"/>
              <a:t>box.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the Settings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9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3 at 6.0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5331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800" y="1600200"/>
            <a:ext cx="1219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2895600"/>
            <a:ext cx="34290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Customize tests and Compare observed probabilities to hypothesized (Chi-Square test).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Options.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81200" y="2438400"/>
            <a:ext cx="3810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0" y="2743200"/>
            <a:ext cx="8382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7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3 at 6.0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5140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1905000"/>
            <a:ext cx="2438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2895600"/>
            <a:ext cx="3429000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Choose All categories have equal probability.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OK.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10000" y="3657600"/>
            <a:ext cx="5334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7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3 at 6.07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5279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1600200"/>
            <a:ext cx="838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2895600"/>
            <a:ext cx="3429000" cy="36933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Test 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5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1377</Words>
  <Application>Microsoft Macintosh PowerPoint</Application>
  <PresentationFormat>On-screen Show (4:3)</PresentationFormat>
  <Paragraphs>88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Social Science Research Design and Statistics, 2/e Alfred P. Rovai, Jason D. Baker, and Michael K. Ponton</vt:lpstr>
      <vt:lpstr>Uses of the Chi-Square Goodness-of-Fit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71</cp:revision>
  <dcterms:created xsi:type="dcterms:W3CDTF">2013-06-04T13:30:25Z</dcterms:created>
  <dcterms:modified xsi:type="dcterms:W3CDTF">2013-08-27T09:52:15Z</dcterms:modified>
  <cp:category/>
</cp:coreProperties>
</file>